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B6569-4C15-4F16-88F5-6F39F744B4E1}" v="11" dt="2026-08-30T00:09:33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秀樹 前田" userId="a04cd027350c075a" providerId="LiveId" clId="{778B8DEC-6FD4-479D-8596-D0B2BB418884}"/>
    <pc:docChg chg="undo custSel modSld">
      <pc:chgData name="秀樹 前田" userId="a04cd027350c075a" providerId="LiveId" clId="{778B8DEC-6FD4-479D-8596-D0B2BB418884}" dt="2026-08-30T00:09:38.439" v="147" actId="1076"/>
      <pc:docMkLst>
        <pc:docMk/>
      </pc:docMkLst>
      <pc:sldChg chg="addSp modSp mod">
        <pc:chgData name="秀樹 前田" userId="a04cd027350c075a" providerId="LiveId" clId="{778B8DEC-6FD4-479D-8596-D0B2BB418884}" dt="2026-08-29T23:57:58.351" v="66" actId="20577"/>
        <pc:sldMkLst>
          <pc:docMk/>
          <pc:sldMk cId="0" sldId="256"/>
        </pc:sldMkLst>
        <pc:spChg chg="add mod">
          <ac:chgData name="秀樹 前田" userId="a04cd027350c075a" providerId="LiveId" clId="{778B8DEC-6FD4-479D-8596-D0B2BB418884}" dt="2026-08-29T23:57:58.351" v="66" actId="20577"/>
          <ac:spMkLst>
            <pc:docMk/>
            <pc:sldMk cId="0" sldId="256"/>
            <ac:spMk id="13" creationId="{523A6161-72C3-9289-B52E-925FD4042AE6}"/>
          </ac:spMkLst>
        </pc:spChg>
        <pc:spChg chg="mod">
          <ac:chgData name="秀樹 前田" userId="a04cd027350c075a" providerId="LiveId" clId="{778B8DEC-6FD4-479D-8596-D0B2BB418884}" dt="2026-08-23T07:04:42.079" v="3" actId="1076"/>
          <ac:spMkLst>
            <pc:docMk/>
            <pc:sldMk cId="0" sldId="256"/>
            <ac:spMk id="16" creationId="{00000000-0000-0000-0000-000000000000}"/>
          </ac:spMkLst>
        </pc:spChg>
      </pc:sldChg>
      <pc:sldChg chg="addSp modSp mod">
        <pc:chgData name="秀樹 前田" userId="a04cd027350c075a" providerId="LiveId" clId="{778B8DEC-6FD4-479D-8596-D0B2BB418884}" dt="2026-08-29T23:58:29.535" v="67"/>
        <pc:sldMkLst>
          <pc:docMk/>
          <pc:sldMk cId="0" sldId="257"/>
        </pc:sldMkLst>
        <pc:spChg chg="mod">
          <ac:chgData name="秀樹 前田" userId="a04cd027350c075a" providerId="LiveId" clId="{778B8DEC-6FD4-479D-8596-D0B2BB418884}" dt="2026-08-23T07:05:06.478" v="4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8-23T07:05:11.513" v="5" actId="255"/>
          <ac:spMkLst>
            <pc:docMk/>
            <pc:sldMk cId="0" sldId="257"/>
            <ac:spMk id="9" creationId="{00000000-0000-0000-0000-000000000000}"/>
          </ac:spMkLst>
        </pc:spChg>
        <pc:spChg chg="mod">
          <ac:chgData name="秀樹 前田" userId="a04cd027350c075a" providerId="LiveId" clId="{778B8DEC-6FD4-479D-8596-D0B2BB418884}" dt="2026-08-23T07:05:21.524" v="6" actId="255"/>
          <ac:spMkLst>
            <pc:docMk/>
            <pc:sldMk cId="0" sldId="257"/>
            <ac:spMk id="11" creationId="{00000000-0000-0000-0000-000000000000}"/>
          </ac:spMkLst>
        </pc:spChg>
        <pc:spChg chg="add mod">
          <ac:chgData name="秀樹 前田" userId="a04cd027350c075a" providerId="LiveId" clId="{778B8DEC-6FD4-479D-8596-D0B2BB418884}" dt="2026-08-29T23:58:29.535" v="67"/>
          <ac:spMkLst>
            <pc:docMk/>
            <pc:sldMk cId="0" sldId="257"/>
            <ac:spMk id="14" creationId="{F4BC4DB3-7DDC-8874-821B-99EF02B8DCA4}"/>
          </ac:spMkLst>
        </pc:spChg>
      </pc:sldChg>
      <pc:sldChg chg="addSp modSp mod">
        <pc:chgData name="秀樹 前田" userId="a04cd027350c075a" providerId="LiveId" clId="{778B8DEC-6FD4-479D-8596-D0B2BB418884}" dt="2026-08-29T23:59:10.804" v="71" actId="1076"/>
        <pc:sldMkLst>
          <pc:docMk/>
          <pc:sldMk cId="0" sldId="258"/>
        </pc:sldMkLst>
        <pc:spChg chg="mod">
          <ac:chgData name="秀樹 前田" userId="a04cd027350c075a" providerId="LiveId" clId="{778B8DEC-6FD4-479D-8596-D0B2BB418884}" dt="2026-08-29T23:59:10.804" v="71" actId="1076"/>
          <ac:spMkLst>
            <pc:docMk/>
            <pc:sldMk cId="0" sldId="258"/>
            <ac:spMk id="33" creationId="{CCB05838-40A7-6745-9B18-595935E9B222}"/>
          </ac:spMkLst>
        </pc:spChg>
        <pc:spChg chg="add mod">
          <ac:chgData name="秀樹 前田" userId="a04cd027350c075a" providerId="LiveId" clId="{778B8DEC-6FD4-479D-8596-D0B2BB418884}" dt="2026-08-29T23:59:06.932" v="70" actId="1076"/>
          <ac:spMkLst>
            <pc:docMk/>
            <pc:sldMk cId="0" sldId="258"/>
            <ac:spMk id="34" creationId="{0D68C169-D902-C3FB-056E-5CA05E5986AD}"/>
          </ac:spMkLst>
        </pc:spChg>
      </pc:sldChg>
      <pc:sldChg chg="addSp delSp modSp mod">
        <pc:chgData name="秀樹 前田" userId="a04cd027350c075a" providerId="LiveId" clId="{778B8DEC-6FD4-479D-8596-D0B2BB418884}" dt="2026-08-30T00:04:56.572" v="124" actId="20577"/>
        <pc:sldMkLst>
          <pc:docMk/>
          <pc:sldMk cId="0" sldId="259"/>
        </pc:sldMkLst>
        <pc:spChg chg="mod">
          <ac:chgData name="秀樹 前田" userId="a04cd027350c075a" providerId="LiveId" clId="{778B8DEC-6FD4-479D-8596-D0B2BB418884}" dt="2026-08-30T00:04:56.572" v="124" actId="20577"/>
          <ac:spMkLst>
            <pc:docMk/>
            <pc:sldMk cId="0" sldId="259"/>
            <ac:spMk id="5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01:32.532" v="88" actId="6549"/>
          <ac:spMkLst>
            <pc:docMk/>
            <pc:sldMk cId="0" sldId="259"/>
            <ac:spMk id="16" creationId="{00000000-0000-0000-0000-000000000000}"/>
          </ac:spMkLst>
        </pc:spChg>
        <pc:spChg chg="del">
          <ac:chgData name="秀樹 前田" userId="a04cd027350c075a" providerId="LiveId" clId="{778B8DEC-6FD4-479D-8596-D0B2BB418884}" dt="2026-08-30T00:01:53.596" v="89" actId="478"/>
          <ac:spMkLst>
            <pc:docMk/>
            <pc:sldMk cId="0" sldId="259"/>
            <ac:spMk id="17" creationId="{00000000-0000-0000-0000-000000000000}"/>
          </ac:spMkLst>
        </pc:spChg>
        <pc:spChg chg="add mod">
          <ac:chgData name="秀樹 前田" userId="a04cd027350c075a" providerId="LiveId" clId="{778B8DEC-6FD4-479D-8596-D0B2BB418884}" dt="2026-08-30T00:00:01.734" v="72"/>
          <ac:spMkLst>
            <pc:docMk/>
            <pc:sldMk cId="0" sldId="259"/>
            <ac:spMk id="20" creationId="{79CAC646-EFB2-D2C0-5DF2-9D7787DD15A3}"/>
          </ac:spMkLst>
        </pc:spChg>
        <pc:spChg chg="add mod">
          <ac:chgData name="秀樹 前田" userId="a04cd027350c075a" providerId="LiveId" clId="{778B8DEC-6FD4-479D-8596-D0B2BB418884}" dt="2026-08-30T00:02:34.998" v="99" actId="1076"/>
          <ac:spMkLst>
            <pc:docMk/>
            <pc:sldMk cId="0" sldId="259"/>
            <ac:spMk id="21" creationId="{63B4D108-900F-5778-EA7B-26958A4ED967}"/>
          </ac:spMkLst>
        </pc:spChg>
      </pc:sldChg>
      <pc:sldChg chg="addSp modSp mod">
        <pc:chgData name="秀樹 前田" userId="a04cd027350c075a" providerId="LiveId" clId="{778B8DEC-6FD4-479D-8596-D0B2BB418884}" dt="2026-08-30T00:06:18.277" v="126" actId="20577"/>
        <pc:sldMkLst>
          <pc:docMk/>
          <pc:sldMk cId="0" sldId="260"/>
        </pc:sldMkLst>
        <pc:spChg chg="mod">
          <ac:chgData name="秀樹 前田" userId="a04cd027350c075a" providerId="LiveId" clId="{778B8DEC-6FD4-479D-8596-D0B2BB418884}" dt="2026-08-30T00:06:18.277" v="126" actId="20577"/>
          <ac:spMkLst>
            <pc:docMk/>
            <pc:sldMk cId="0" sldId="260"/>
            <ac:spMk id="7" creationId="{00000000-0000-0000-0000-000000000000}"/>
          </ac:spMkLst>
        </pc:spChg>
        <pc:spChg chg="add mod">
          <ac:chgData name="秀樹 前田" userId="a04cd027350c075a" providerId="LiveId" clId="{778B8DEC-6FD4-479D-8596-D0B2BB418884}" dt="2026-08-30T00:06:15.081" v="125"/>
          <ac:spMkLst>
            <pc:docMk/>
            <pc:sldMk cId="0" sldId="260"/>
            <ac:spMk id="15" creationId="{C0974602-D8FF-91EE-1E1A-AC8F7F3AEEBB}"/>
          </ac:spMkLst>
        </pc:spChg>
      </pc:sldChg>
      <pc:sldChg chg="addSp modSp mod">
        <pc:chgData name="秀樹 前田" userId="a04cd027350c075a" providerId="LiveId" clId="{778B8DEC-6FD4-479D-8596-D0B2BB418884}" dt="2026-08-30T00:06:34.539" v="127"/>
        <pc:sldMkLst>
          <pc:docMk/>
          <pc:sldMk cId="0" sldId="261"/>
        </pc:sldMkLst>
        <pc:spChg chg="mod">
          <ac:chgData name="秀樹 前田" userId="a04cd027350c075a" providerId="LiveId" clId="{778B8DEC-6FD4-479D-8596-D0B2BB418884}" dt="2026-08-23T07:07:04.873" v="21" actId="122"/>
          <ac:spMkLst>
            <pc:docMk/>
            <pc:sldMk cId="0" sldId="261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8-23T07:06:59.629" v="20" actId="122"/>
          <ac:spMkLst>
            <pc:docMk/>
            <pc:sldMk cId="0" sldId="261"/>
            <ac:spMk id="9" creationId="{00000000-0000-0000-0000-000000000000}"/>
          </ac:spMkLst>
        </pc:spChg>
        <pc:spChg chg="mod">
          <ac:chgData name="秀樹 前田" userId="a04cd027350c075a" providerId="LiveId" clId="{778B8DEC-6FD4-479D-8596-D0B2BB418884}" dt="2026-08-23T07:07:11.679" v="22" actId="255"/>
          <ac:spMkLst>
            <pc:docMk/>
            <pc:sldMk cId="0" sldId="261"/>
            <ac:spMk id="11" creationId="{00000000-0000-0000-0000-000000000000}"/>
          </ac:spMkLst>
        </pc:spChg>
        <pc:spChg chg="add mod">
          <ac:chgData name="秀樹 前田" userId="a04cd027350c075a" providerId="LiveId" clId="{778B8DEC-6FD4-479D-8596-D0B2BB418884}" dt="2026-08-30T00:06:34.539" v="127"/>
          <ac:spMkLst>
            <pc:docMk/>
            <pc:sldMk cId="0" sldId="261"/>
            <ac:spMk id="14" creationId="{D2C54030-164D-1012-DE16-365515E91B2B}"/>
          </ac:spMkLst>
        </pc:spChg>
      </pc:sldChg>
      <pc:sldChg chg="addSp modSp mod">
        <pc:chgData name="秀樹 前田" userId="a04cd027350c075a" providerId="LiveId" clId="{778B8DEC-6FD4-479D-8596-D0B2BB418884}" dt="2026-08-30T00:07:56.178" v="140" actId="1076"/>
        <pc:sldMkLst>
          <pc:docMk/>
          <pc:sldMk cId="0" sldId="262"/>
        </pc:sldMkLst>
        <pc:spChg chg="mod">
          <ac:chgData name="秀樹 前田" userId="a04cd027350c075a" providerId="LiveId" clId="{778B8DEC-6FD4-479D-8596-D0B2BB418884}" dt="2026-08-30T00:07:05.745" v="137" actId="20577"/>
          <ac:spMkLst>
            <pc:docMk/>
            <pc:sldMk cId="0" sldId="262"/>
            <ac:spMk id="9" creationId="{00000000-0000-0000-0000-000000000000}"/>
          </ac:spMkLst>
        </pc:spChg>
        <pc:spChg chg="mod">
          <ac:chgData name="秀樹 前田" userId="a04cd027350c075a" providerId="LiveId" clId="{778B8DEC-6FD4-479D-8596-D0B2BB418884}" dt="2026-08-23T07:08:32.792" v="56" actId="2057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07:51.111" v="139" actId="1076"/>
          <ac:spMkLst>
            <pc:docMk/>
            <pc:sldMk cId="0" sldId="262"/>
            <ac:spMk id="12" creationId="{CA7E951C-CBFC-1B32-7E5B-0E5D42D45BF4}"/>
          </ac:spMkLst>
        </pc:spChg>
        <pc:spChg chg="add mod">
          <ac:chgData name="秀樹 前田" userId="a04cd027350c075a" providerId="LiveId" clId="{778B8DEC-6FD4-479D-8596-D0B2BB418884}" dt="2026-08-30T00:07:56.178" v="140" actId="1076"/>
          <ac:spMkLst>
            <pc:docMk/>
            <pc:sldMk cId="0" sldId="262"/>
            <ac:spMk id="13" creationId="{16B54C0A-363D-0689-2FB2-A1C23F8C0990}"/>
          </ac:spMkLst>
        </pc:spChg>
      </pc:sldChg>
      <pc:sldChg chg="addSp modSp mod">
        <pc:chgData name="秀樹 前田" userId="a04cd027350c075a" providerId="LiveId" clId="{778B8DEC-6FD4-479D-8596-D0B2BB418884}" dt="2026-08-30T00:08:36.936" v="143" actId="1076"/>
        <pc:sldMkLst>
          <pc:docMk/>
          <pc:sldMk cId="0" sldId="263"/>
        </pc:sldMkLst>
        <pc:spChg chg="mod">
          <ac:chgData name="秀樹 前田" userId="a04cd027350c075a" providerId="LiveId" clId="{778B8DEC-6FD4-479D-8596-D0B2BB418884}" dt="2026-08-30T00:08:11.222" v="141" actId="1076"/>
          <ac:spMkLst>
            <pc:docMk/>
            <pc:sldMk cId="0" sldId="263"/>
            <ac:spMk id="7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08:11.222" v="141" actId="1076"/>
          <ac:spMkLst>
            <pc:docMk/>
            <pc:sldMk cId="0" sldId="263"/>
            <ac:spMk id="8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08:11.222" v="141" actId="1076"/>
          <ac:spMkLst>
            <pc:docMk/>
            <pc:sldMk cId="0" sldId="263"/>
            <ac:spMk id="9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08:11.222" v="141" actId="107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秀樹 前田" userId="a04cd027350c075a" providerId="LiveId" clId="{778B8DEC-6FD4-479D-8596-D0B2BB418884}" dt="2026-08-30T00:08:11.222" v="141" actId="1076"/>
          <ac:spMkLst>
            <pc:docMk/>
            <pc:sldMk cId="0" sldId="263"/>
            <ac:spMk id="11" creationId="{00000000-0000-0000-0000-000000000000}"/>
          </ac:spMkLst>
        </pc:spChg>
        <pc:spChg chg="add mod">
          <ac:chgData name="秀樹 前田" userId="a04cd027350c075a" providerId="LiveId" clId="{778B8DEC-6FD4-479D-8596-D0B2BB418884}" dt="2026-08-30T00:08:36.936" v="143" actId="1076"/>
          <ac:spMkLst>
            <pc:docMk/>
            <pc:sldMk cId="0" sldId="263"/>
            <ac:spMk id="13" creationId="{5DB92ECC-B2C4-B9A0-09D0-79D38215F7F4}"/>
          </ac:spMkLst>
        </pc:spChg>
      </pc:sldChg>
      <pc:sldChg chg="addSp modSp mod">
        <pc:chgData name="秀樹 前田" userId="a04cd027350c075a" providerId="LiveId" clId="{778B8DEC-6FD4-479D-8596-D0B2BB418884}" dt="2026-08-30T00:09:09.578" v="145" actId="1076"/>
        <pc:sldMkLst>
          <pc:docMk/>
          <pc:sldMk cId="0" sldId="264"/>
        </pc:sldMkLst>
        <pc:spChg chg="add mod">
          <ac:chgData name="秀樹 前田" userId="a04cd027350c075a" providerId="LiveId" clId="{778B8DEC-6FD4-479D-8596-D0B2BB418884}" dt="2026-08-30T00:09:09.578" v="145" actId="1076"/>
          <ac:spMkLst>
            <pc:docMk/>
            <pc:sldMk cId="0" sldId="264"/>
            <ac:spMk id="13" creationId="{2EDEAE99-A267-AB92-382B-F4A2CAE336B1}"/>
          </ac:spMkLst>
        </pc:spChg>
      </pc:sldChg>
      <pc:sldChg chg="addSp modSp mod">
        <pc:chgData name="秀樹 前田" userId="a04cd027350c075a" providerId="LiveId" clId="{778B8DEC-6FD4-479D-8596-D0B2BB418884}" dt="2026-08-30T00:09:38.439" v="147" actId="1076"/>
        <pc:sldMkLst>
          <pc:docMk/>
          <pc:sldMk cId="0" sldId="265"/>
        </pc:sldMkLst>
        <pc:spChg chg="add mod">
          <ac:chgData name="秀樹 前田" userId="a04cd027350c075a" providerId="LiveId" clId="{778B8DEC-6FD4-479D-8596-D0B2BB418884}" dt="2026-08-30T00:09:38.439" v="147" actId="1076"/>
          <ac:spMkLst>
            <pc:docMk/>
            <pc:sldMk cId="0" sldId="265"/>
            <ac:spMk id="15" creationId="{277D5AC5-93C6-D6D4-8087-ABA516E100A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6034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0204F6F-C28B-BA00-3C0F-909A8A010DAB}"/>
              </a:ext>
            </a:extLst>
          </p:cNvPr>
          <p:cNvSpPr/>
          <p:nvPr/>
        </p:nvSpPr>
        <p:spPr>
          <a:xfrm>
            <a:off x="194512" y="848102"/>
            <a:ext cx="7260852" cy="52710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02920"/>
            <a:ext cx="10607040" cy="32004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ja-JP" alt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個人</a:t>
            </a:r>
            <a:r>
              <a:rPr lang="en-US" sz="1800" b="1" dirty="0" err="1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向け</a:t>
            </a: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キャリア × ライフプラン AIセルフ診断サービス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1234440"/>
            <a:ext cx="6537960" cy="1417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はじめは無料。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必要な方だけ、専門家面談へ。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67512" y="2971800"/>
            <a:ext cx="6492240" cy="658368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4D5B6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社員の「働き方」と「お金の不安」を、無理なく見える化する</a:t>
            </a:r>
            <a:endParaRPr lang="en-US" sz="1800" b="1" dirty="0"/>
          </a:p>
          <a:p>
            <a:pPr marL="0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ホームページ掲載用提案資料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667512" y="3769872"/>
            <a:ext cx="3155837" cy="2110067"/>
          </a:xfrm>
          <a:prstGeom prst="roundRect">
            <a:avLst>
              <a:gd name="adj" fmla="val 20884"/>
            </a:avLst>
          </a:prstGeom>
          <a:solidFill>
            <a:srgbClr val="FFFFFF"/>
          </a:solidFill>
          <a:ln>
            <a:solidFill>
              <a:srgbClr val="CBDDE7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FREE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5択式アンケート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記述式アンケート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AI自己診断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キャッシュフロー表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137255" y="4228727"/>
            <a:ext cx="3040785" cy="1234440"/>
          </a:xfrm>
          <a:prstGeom prst="roundRect">
            <a:avLst>
              <a:gd name="adj" fmla="val 5926"/>
            </a:avLst>
          </a:prstGeom>
          <a:solidFill>
            <a:srgbClr val="FFF4E8"/>
          </a:solidFill>
          <a:ln>
            <a:solidFill>
              <a:srgbClr val="E8CDA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OPTION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ZOOM面談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アバター面談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94360" y="6462104"/>
            <a:ext cx="3657600" cy="2286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140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EF9692EC-9A3A-03B3-AFDC-354645DA89B9}"/>
              </a:ext>
            </a:extLst>
          </p:cNvPr>
          <p:cNvSpPr/>
          <p:nvPr/>
        </p:nvSpPr>
        <p:spPr>
          <a:xfrm>
            <a:off x="5243677" y="1005803"/>
            <a:ext cx="1706168" cy="4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2026/10/1</a:t>
            </a:r>
            <a:endParaRPr lang="en-US" sz="2750" b="1" dirty="0"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A9B0303D-E4ED-D16D-DA11-E4E726CD4210}"/>
              </a:ext>
            </a:extLst>
          </p:cNvPr>
          <p:cNvSpPr/>
          <p:nvPr/>
        </p:nvSpPr>
        <p:spPr>
          <a:xfrm>
            <a:off x="3909060" y="6119130"/>
            <a:ext cx="1706168" cy="457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 err="1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Careepair</a:t>
            </a:r>
            <a:endParaRPr lang="en-US" sz="2750" b="1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343AF7C8-FAD0-6317-3865-8EEE3D608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712" y="142020"/>
            <a:ext cx="4467635" cy="670145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DBDB098-F3E0-B0BE-F78E-C08C6508461B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21176" y="282228"/>
            <a:ext cx="2844395" cy="323165"/>
          </a:xfrm>
          <a:prstGeom prst="rect">
            <a:avLst/>
          </a:prstGeom>
          <a:noFill/>
          <a:ln w="12700">
            <a:solidFill>
              <a:srgbClr val="CC66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sz="750" b="1" dirty="0" err="1">
                <a:solidFill>
                  <a:srgbClr val="994400"/>
                </a:solidFill>
                <a:latin typeface="メイリオ"/>
              </a:rPr>
              <a:t>一部シートにはサンプル数値を置いています</a:t>
            </a:r>
            <a:r>
              <a:rPr sz="750" b="1" dirty="0">
                <a:solidFill>
                  <a:srgbClr val="994400"/>
                </a:solidFill>
                <a:latin typeface="メイリオ"/>
              </a:rPr>
              <a:t>。
</a:t>
            </a:r>
            <a:r>
              <a:rPr sz="750" b="1" dirty="0" err="1">
                <a:solidFill>
                  <a:srgbClr val="994400"/>
                </a:solidFill>
                <a:latin typeface="メイリオ"/>
              </a:rPr>
              <a:t>参照のうえご自身の希望地を上書きして利用してください</a:t>
            </a:r>
            <a:r>
              <a:rPr sz="750" b="1" dirty="0">
                <a:solidFill>
                  <a:srgbClr val="994400"/>
                </a:solidFill>
                <a:latin typeface="メイリオ"/>
              </a:rPr>
              <a:t>！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23A6161-72C3-9289-B52E-925FD4042AE6}"/>
              </a:ext>
            </a:extLst>
          </p:cNvPr>
          <p:cNvSpPr/>
          <p:nvPr/>
        </p:nvSpPr>
        <p:spPr>
          <a:xfrm>
            <a:off x="10432745" y="975103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サービス概要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</a:t>
            </a:r>
            <a:r>
              <a:rPr lang="ja-JP" alt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個人</a:t>
            </a: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の不安を</a:t>
            </a: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、</a:t>
            </a:r>
            <a:r>
              <a:rPr lang="ja-JP" alt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費用</a:t>
            </a: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負担</a:t>
            </a:r>
            <a:r>
              <a:rPr lang="ja-JP" alt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なしでも</a:t>
            </a: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整理</a:t>
            </a:r>
            <a:r>
              <a:rPr lang="ja-JP" alt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できる</a:t>
            </a: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仕組み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3337560" cy="3886200"/>
          </a:xfrm>
          <a:prstGeom prst="roundRect">
            <a:avLst>
              <a:gd name="adj" fmla="val 21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7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課題</a:t>
            </a:r>
            <a:endParaRPr lang="en-US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経営者・管理職・一般社員の多くが、仕事・家計・家族・老後の不安を抱えています。</a:t>
            </a:r>
            <a:endParaRPr lang="en-US" sz="1400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しかし、いきなり面談を申し込む心理的ハードルは高いのが現実です。</a:t>
            </a:r>
            <a:endParaRPr lang="en-US" sz="1400" b="1" dirty="0"/>
          </a:p>
        </p:txBody>
      </p:sp>
      <p:sp>
        <p:nvSpPr>
          <p:cNvPr id="8" name="Text 6"/>
          <p:cNvSpPr/>
          <p:nvPr/>
        </p:nvSpPr>
        <p:spPr>
          <a:xfrm>
            <a:off x="914400" y="1883664"/>
            <a:ext cx="1143000" cy="347472"/>
          </a:xfrm>
          <a:prstGeom prst="roundRect">
            <a:avLst>
              <a:gd name="adj" fmla="val 21053"/>
            </a:avLst>
          </a:prstGeom>
          <a:solidFill>
            <a:srgbClr val="D55A4B"/>
          </a:solidFill>
          <a:ln>
            <a:solidFill>
              <a:srgbClr val="D55A4B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課題</a:t>
            </a:r>
            <a:endParaRPr lang="en-US" sz="1400" b="1" dirty="0"/>
          </a:p>
        </p:txBody>
      </p:sp>
      <p:sp>
        <p:nvSpPr>
          <p:cNvPr id="9" name="Text 7"/>
          <p:cNvSpPr/>
          <p:nvPr/>
        </p:nvSpPr>
        <p:spPr>
          <a:xfrm>
            <a:off x="4480560" y="1600200"/>
            <a:ext cx="3337560" cy="3886200"/>
          </a:xfrm>
          <a:prstGeom prst="roundRect">
            <a:avLst>
              <a:gd name="adj" fmla="val 219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7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解決策</a:t>
            </a:r>
            <a:endParaRPr lang="en-US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まずは5択式アンケートと記述式アンケートを無料で使い、生成AIで自己診断。</a:t>
            </a:r>
            <a:endParaRPr lang="en-US" sz="1400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必要に応じてライフプラン・キャッシュフロー表へ進めます。</a:t>
            </a:r>
            <a:endParaRPr lang="en-US" sz="1400" b="1" dirty="0"/>
          </a:p>
        </p:txBody>
      </p:sp>
      <p:sp>
        <p:nvSpPr>
          <p:cNvPr id="10" name="Text 8"/>
          <p:cNvSpPr/>
          <p:nvPr/>
        </p:nvSpPr>
        <p:spPr>
          <a:xfrm>
            <a:off x="4709160" y="1883664"/>
            <a:ext cx="1143000" cy="347472"/>
          </a:xfrm>
          <a:prstGeom prst="roundRect">
            <a:avLst>
              <a:gd name="adj" fmla="val 21053"/>
            </a:avLst>
          </a:prstGeom>
          <a:solidFill>
            <a:srgbClr val="2E8C87"/>
          </a:solidFill>
          <a:ln>
            <a:solidFill>
              <a:srgbClr val="2E8C87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解決策</a:t>
            </a:r>
            <a:endParaRPr lang="en-US" sz="1400" b="1" dirty="0"/>
          </a:p>
        </p:txBody>
      </p:sp>
      <p:sp>
        <p:nvSpPr>
          <p:cNvPr id="11" name="Text 9"/>
          <p:cNvSpPr/>
          <p:nvPr/>
        </p:nvSpPr>
        <p:spPr>
          <a:xfrm>
            <a:off x="8275320" y="1600200"/>
            <a:ext cx="3337560" cy="3886200"/>
          </a:xfrm>
          <a:prstGeom prst="roundRect">
            <a:avLst>
              <a:gd name="adj" fmla="val 219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7D7E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期待効果</a:t>
            </a:r>
            <a:endParaRPr lang="en-US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社員は自分の課題を言語化し、会社は個人任せにしない支援導線を整備できます。</a:t>
            </a:r>
            <a:endParaRPr lang="en-US" sz="1400" b="1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有償面談は希望者だけなので、導入しやすい設計です。</a:t>
            </a:r>
            <a:endParaRPr lang="en-US" sz="1400" b="1" dirty="0"/>
          </a:p>
        </p:txBody>
      </p:sp>
      <p:sp>
        <p:nvSpPr>
          <p:cNvPr id="12" name="Text 10"/>
          <p:cNvSpPr/>
          <p:nvPr/>
        </p:nvSpPr>
        <p:spPr>
          <a:xfrm>
            <a:off x="8503920" y="1883664"/>
            <a:ext cx="1143000" cy="347472"/>
          </a:xfrm>
          <a:prstGeom prst="roundRect">
            <a:avLst>
              <a:gd name="adj" fmla="val 21053"/>
            </a:avLst>
          </a:prstGeom>
          <a:solidFill>
            <a:srgbClr val="2B6F9F"/>
          </a:solidFill>
          <a:ln>
            <a:solidFill>
              <a:srgbClr val="2B6F9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期待効果</a:t>
            </a:r>
            <a:endParaRPr lang="en-US" sz="1400" b="1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FA88269D-7129-FF17-3890-06449BB19397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4BC4DB3-7DDC-8874-821B-99EF02B8DCA4}"/>
              </a:ext>
            </a:extLst>
          </p:cNvPr>
          <p:cNvSpPr/>
          <p:nvPr/>
        </p:nvSpPr>
        <p:spPr>
          <a:xfrm>
            <a:off x="10432745" y="975103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E8428E3-7D01-DD55-BFC7-DDF7DA656F15}"/>
              </a:ext>
            </a:extLst>
          </p:cNvPr>
          <p:cNvSpPr/>
          <p:nvPr/>
        </p:nvSpPr>
        <p:spPr>
          <a:xfrm>
            <a:off x="277792" y="1172805"/>
            <a:ext cx="11609408" cy="47616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対象者別の活用イメージ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4414" y="715605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経営者・管理職・一般社員まで、同じ仕組みで幅広く対応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02920" y="137160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2B6F9F"/>
          </a:solidFill>
          <a:ln>
            <a:solidFill>
              <a:srgbClr val="2B6F9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対象者</a:t>
            </a:r>
            <a:endParaRPr lang="en-US" sz="1400" b="1" dirty="0"/>
          </a:p>
        </p:txBody>
      </p:sp>
      <p:sp>
        <p:nvSpPr>
          <p:cNvPr id="8" name="Text 6"/>
          <p:cNvSpPr/>
          <p:nvPr/>
        </p:nvSpPr>
        <p:spPr>
          <a:xfrm>
            <a:off x="2011680" y="1371600"/>
            <a:ext cx="2788920" cy="384048"/>
          </a:xfrm>
          <a:prstGeom prst="roundRect">
            <a:avLst>
              <a:gd name="adj" fmla="val 19048"/>
            </a:avLst>
          </a:prstGeom>
          <a:solidFill>
            <a:srgbClr val="2B6F9F"/>
          </a:solidFill>
          <a:ln>
            <a:solidFill>
              <a:srgbClr val="2B6F9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よくある悩み</a:t>
            </a:r>
            <a:endParaRPr lang="en-US" sz="1400" b="1" dirty="0"/>
          </a:p>
        </p:txBody>
      </p:sp>
      <p:sp>
        <p:nvSpPr>
          <p:cNvPr id="9" name="Text 7"/>
          <p:cNvSpPr/>
          <p:nvPr/>
        </p:nvSpPr>
        <p:spPr>
          <a:xfrm>
            <a:off x="4983480" y="1371600"/>
            <a:ext cx="2971800" cy="384048"/>
          </a:xfrm>
          <a:prstGeom prst="roundRect">
            <a:avLst>
              <a:gd name="adj" fmla="val 19048"/>
            </a:avLst>
          </a:prstGeom>
          <a:solidFill>
            <a:srgbClr val="2B6F9F"/>
          </a:solidFill>
          <a:ln>
            <a:solidFill>
              <a:srgbClr val="2B6F9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無料でできること</a:t>
            </a:r>
            <a:endParaRPr lang="en-US" sz="1400" b="1" dirty="0"/>
          </a:p>
        </p:txBody>
      </p:sp>
      <p:sp>
        <p:nvSpPr>
          <p:cNvPr id="10" name="Text 8"/>
          <p:cNvSpPr/>
          <p:nvPr/>
        </p:nvSpPr>
        <p:spPr>
          <a:xfrm>
            <a:off x="8138160" y="1371600"/>
            <a:ext cx="3337560" cy="384048"/>
          </a:xfrm>
          <a:prstGeom prst="roundRect">
            <a:avLst>
              <a:gd name="adj" fmla="val 19048"/>
            </a:avLst>
          </a:prstGeom>
          <a:solidFill>
            <a:srgbClr val="2B6F9F"/>
          </a:solidFill>
          <a:ln>
            <a:solidFill>
              <a:srgbClr val="2B6F9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期待される変化</a:t>
            </a:r>
            <a:endParaRPr lang="en-US" sz="1400" b="1" dirty="0"/>
          </a:p>
        </p:txBody>
      </p:sp>
      <p:sp>
        <p:nvSpPr>
          <p:cNvPr id="11" name="Text 9"/>
          <p:cNvSpPr/>
          <p:nvPr/>
        </p:nvSpPr>
        <p:spPr>
          <a:xfrm>
            <a:off x="502920" y="1810512"/>
            <a:ext cx="141732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中小企業経営者</a:t>
            </a:r>
            <a:endParaRPr lang="en-US" sz="1400" b="1" dirty="0"/>
          </a:p>
        </p:txBody>
      </p:sp>
      <p:sp>
        <p:nvSpPr>
          <p:cNvPr id="12" name="Text 10"/>
          <p:cNvSpPr/>
          <p:nvPr/>
        </p:nvSpPr>
        <p:spPr>
          <a:xfrm>
            <a:off x="2011680" y="1810512"/>
            <a:ext cx="278892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人材定着・社員の将来不安・相談体制の不足</a:t>
            </a:r>
            <a:endParaRPr lang="en-US" sz="1400" b="1" dirty="0"/>
          </a:p>
        </p:txBody>
      </p:sp>
      <p:sp>
        <p:nvSpPr>
          <p:cNvPr id="13" name="Text 11"/>
          <p:cNvSpPr/>
          <p:nvPr/>
        </p:nvSpPr>
        <p:spPr>
          <a:xfrm>
            <a:off x="4983480" y="1810512"/>
            <a:ext cx="297180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社員向けセルフ診断の導入・課題傾向の把握</a:t>
            </a:r>
            <a:endParaRPr lang="en-US" sz="1400" b="1" dirty="0"/>
          </a:p>
        </p:txBody>
      </p:sp>
      <p:sp>
        <p:nvSpPr>
          <p:cNvPr id="14" name="Text 12"/>
          <p:cNvSpPr/>
          <p:nvPr/>
        </p:nvSpPr>
        <p:spPr>
          <a:xfrm>
            <a:off x="8138160" y="1810512"/>
            <a:ext cx="333756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人的支援の見える化・相談導線の整備</a:t>
            </a:r>
            <a:endParaRPr lang="en-US" sz="1400" b="1" dirty="0"/>
          </a:p>
        </p:txBody>
      </p:sp>
      <p:sp>
        <p:nvSpPr>
          <p:cNvPr id="15" name="Text 13"/>
          <p:cNvSpPr/>
          <p:nvPr/>
        </p:nvSpPr>
        <p:spPr>
          <a:xfrm>
            <a:off x="502920" y="2587752"/>
            <a:ext cx="141732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管理職</a:t>
            </a:r>
            <a:endParaRPr lang="en-US" sz="1400" b="1" dirty="0"/>
          </a:p>
        </p:txBody>
      </p:sp>
      <p:sp>
        <p:nvSpPr>
          <p:cNvPr id="16" name="Text 14"/>
          <p:cNvSpPr/>
          <p:nvPr/>
        </p:nvSpPr>
        <p:spPr>
          <a:xfrm>
            <a:off x="2011680" y="2587752"/>
            <a:ext cx="278892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部下支援・自身のキャリア停滞・家庭との両立</a:t>
            </a:r>
            <a:endParaRPr lang="en-US" sz="1400" b="1" dirty="0"/>
          </a:p>
        </p:txBody>
      </p:sp>
      <p:sp>
        <p:nvSpPr>
          <p:cNvPr id="17" name="Text 15"/>
          <p:cNvSpPr/>
          <p:nvPr/>
        </p:nvSpPr>
        <p:spPr>
          <a:xfrm>
            <a:off x="4983480" y="2587752"/>
            <a:ext cx="297180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記述式回答から悩みを言語化しAIで整理</a:t>
            </a:r>
            <a:endParaRPr lang="en-US" sz="1400" b="1" dirty="0"/>
          </a:p>
        </p:txBody>
      </p:sp>
      <p:sp>
        <p:nvSpPr>
          <p:cNvPr id="18" name="Text 16"/>
          <p:cNvSpPr/>
          <p:nvPr/>
        </p:nvSpPr>
        <p:spPr>
          <a:xfrm>
            <a:off x="8138160" y="2587752"/>
            <a:ext cx="333756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部下にも自分にも使える対話材料ができる</a:t>
            </a:r>
            <a:endParaRPr lang="en-US" sz="1400" b="1" dirty="0"/>
          </a:p>
        </p:txBody>
      </p:sp>
      <p:sp>
        <p:nvSpPr>
          <p:cNvPr id="19" name="Text 17"/>
          <p:cNvSpPr/>
          <p:nvPr/>
        </p:nvSpPr>
        <p:spPr>
          <a:xfrm>
            <a:off x="502920" y="3364992"/>
            <a:ext cx="141732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一般社員</a:t>
            </a:r>
            <a:endParaRPr lang="en-US" sz="1400" b="1" dirty="0"/>
          </a:p>
        </p:txBody>
      </p:sp>
      <p:sp>
        <p:nvSpPr>
          <p:cNvPr id="20" name="Text 18"/>
          <p:cNvSpPr/>
          <p:nvPr/>
        </p:nvSpPr>
        <p:spPr>
          <a:xfrm>
            <a:off x="2011680" y="3364992"/>
            <a:ext cx="278892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将来不安・家計不安・何から考えるべきか不明</a:t>
            </a:r>
            <a:endParaRPr lang="en-US" sz="1400" b="1" dirty="0"/>
          </a:p>
        </p:txBody>
      </p:sp>
      <p:sp>
        <p:nvSpPr>
          <p:cNvPr id="21" name="Text 19"/>
          <p:cNvSpPr/>
          <p:nvPr/>
        </p:nvSpPr>
        <p:spPr>
          <a:xfrm>
            <a:off x="4983480" y="3364992"/>
            <a:ext cx="297180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5択式＋記述式アンケートで自己理解を深める</a:t>
            </a:r>
            <a:endParaRPr lang="en-US" sz="1400" b="1" dirty="0"/>
          </a:p>
        </p:txBody>
      </p:sp>
      <p:sp>
        <p:nvSpPr>
          <p:cNvPr id="22" name="Text 20"/>
          <p:cNvSpPr/>
          <p:nvPr/>
        </p:nvSpPr>
        <p:spPr>
          <a:xfrm>
            <a:off x="8138160" y="3364992"/>
            <a:ext cx="333756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不安の正体が整理され、次の行動が見える</a:t>
            </a:r>
            <a:endParaRPr lang="en-US" sz="1400" b="1" dirty="0"/>
          </a:p>
        </p:txBody>
      </p:sp>
      <p:sp>
        <p:nvSpPr>
          <p:cNvPr id="23" name="Text 21"/>
          <p:cNvSpPr/>
          <p:nvPr/>
        </p:nvSpPr>
        <p:spPr>
          <a:xfrm>
            <a:off x="502920" y="4142232"/>
            <a:ext cx="141732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定年前・再雇用層</a:t>
            </a:r>
            <a:endParaRPr lang="en-US" sz="1400" b="1" dirty="0"/>
          </a:p>
        </p:txBody>
      </p:sp>
      <p:sp>
        <p:nvSpPr>
          <p:cNvPr id="24" name="Text 22"/>
          <p:cNvSpPr/>
          <p:nvPr/>
        </p:nvSpPr>
        <p:spPr>
          <a:xfrm>
            <a:off x="2011680" y="4142232"/>
            <a:ext cx="278892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年金・退職金・働き方・老後生活の見通し</a:t>
            </a:r>
            <a:endParaRPr lang="en-US" sz="1400" b="1" dirty="0"/>
          </a:p>
        </p:txBody>
      </p:sp>
      <p:sp>
        <p:nvSpPr>
          <p:cNvPr id="25" name="Text 23"/>
          <p:cNvSpPr/>
          <p:nvPr/>
        </p:nvSpPr>
        <p:spPr>
          <a:xfrm>
            <a:off x="4983480" y="4142232"/>
            <a:ext cx="297180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基本情報がそろえばキャッシュフロー表を作成</a:t>
            </a:r>
            <a:endParaRPr lang="en-US" sz="1400" b="1" dirty="0"/>
          </a:p>
        </p:txBody>
      </p:sp>
      <p:sp>
        <p:nvSpPr>
          <p:cNvPr id="26" name="Text 24"/>
          <p:cNvSpPr/>
          <p:nvPr/>
        </p:nvSpPr>
        <p:spPr>
          <a:xfrm>
            <a:off x="8138160" y="4142232"/>
            <a:ext cx="3337560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働く理由と生活設計を再確認できる</a:t>
            </a:r>
            <a:endParaRPr lang="en-US" sz="1400" b="1" dirty="0"/>
          </a:p>
        </p:txBody>
      </p:sp>
      <p:sp>
        <p:nvSpPr>
          <p:cNvPr id="27" name="Text 25"/>
          <p:cNvSpPr/>
          <p:nvPr/>
        </p:nvSpPr>
        <p:spPr>
          <a:xfrm>
            <a:off x="502920" y="4919472"/>
            <a:ext cx="141732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若手・中堅社員</a:t>
            </a:r>
            <a:endParaRPr lang="en-US" sz="1400" b="1" dirty="0"/>
          </a:p>
        </p:txBody>
      </p:sp>
      <p:sp>
        <p:nvSpPr>
          <p:cNvPr id="28" name="Text 26"/>
          <p:cNvSpPr/>
          <p:nvPr/>
        </p:nvSpPr>
        <p:spPr>
          <a:xfrm>
            <a:off x="2011680" y="4919472"/>
            <a:ext cx="278892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結婚・出産・住宅・教育資金・転職などの不安</a:t>
            </a:r>
            <a:endParaRPr lang="en-US" sz="1400" b="1" dirty="0"/>
          </a:p>
        </p:txBody>
      </p:sp>
      <p:sp>
        <p:nvSpPr>
          <p:cNvPr id="29" name="Text 27"/>
          <p:cNvSpPr/>
          <p:nvPr/>
        </p:nvSpPr>
        <p:spPr>
          <a:xfrm>
            <a:off x="4983480" y="4919472"/>
            <a:ext cx="297180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ライフイベントを時系列で整理</a:t>
            </a:r>
            <a:endParaRPr lang="en-US" sz="1400" b="1" dirty="0"/>
          </a:p>
        </p:txBody>
      </p:sp>
      <p:sp>
        <p:nvSpPr>
          <p:cNvPr id="30" name="Text 28"/>
          <p:cNvSpPr/>
          <p:nvPr/>
        </p:nvSpPr>
        <p:spPr>
          <a:xfrm>
            <a:off x="8138160" y="4919472"/>
            <a:ext cx="3337560" cy="676656"/>
          </a:xfrm>
          <a:prstGeom prst="roundRect">
            <a:avLst>
              <a:gd name="adj" fmla="val 10811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早めに考える習慣が身につく</a:t>
            </a:r>
            <a:endParaRPr lang="en-US" sz="1400" b="1" dirty="0"/>
          </a:p>
        </p:txBody>
      </p:sp>
      <p:sp>
        <p:nvSpPr>
          <p:cNvPr id="31" name="Text 29"/>
          <p:cNvSpPr/>
          <p:nvPr/>
        </p:nvSpPr>
        <p:spPr>
          <a:xfrm>
            <a:off x="640080" y="5989320"/>
            <a:ext cx="10607040" cy="274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D5B6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立場によって異なる不安を、キャリアと家計の両面から整理します。</a:t>
            </a:r>
            <a:endParaRPr lang="en-US" sz="1400" b="1" dirty="0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CCB05838-40A7-6745-9B18-595935E9B222}"/>
              </a:ext>
            </a:extLst>
          </p:cNvPr>
          <p:cNvSpPr/>
          <p:nvPr/>
        </p:nvSpPr>
        <p:spPr>
          <a:xfrm>
            <a:off x="9077535" y="280757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0D68C169-D902-C3FB-056E-5CA05E5986AD}"/>
              </a:ext>
            </a:extLst>
          </p:cNvPr>
          <p:cNvSpPr/>
          <p:nvPr/>
        </p:nvSpPr>
        <p:spPr>
          <a:xfrm>
            <a:off x="10595305" y="280757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サービスの流れ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無料セルフ診断から、希望者だけ</a:t>
            </a:r>
            <a:r>
              <a:rPr lang="ja-JP" alt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アバター</a:t>
            </a: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面談へ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164592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STEP1 無料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5択式セルフチェック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AIで強み・不安を整理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14400" y="192024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2E8C87"/>
          </a:solidFill>
          <a:ln>
            <a:solidFill>
              <a:srgbClr val="2E8C87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STEP1 無料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081528" y="2907792"/>
            <a:ext cx="274320" cy="274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3447288" y="164592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STEP2 無料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記述式アンケート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本音・価値観・優先順位を言語化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794760" y="192024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2E8C87"/>
          </a:solidFill>
          <a:ln>
            <a:solidFill>
              <a:srgbClr val="2E8C87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STEP2 無料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61888" y="2907792"/>
            <a:ext cx="274320" cy="274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6327648" y="164592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STEP3 無料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キャッシュフロー表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基本情報があれば将来資金を見える化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675120" y="1920240"/>
            <a:ext cx="1417320" cy="347472"/>
          </a:xfrm>
          <a:prstGeom prst="roundRect">
            <a:avLst>
              <a:gd name="adj" fmla="val 21053"/>
            </a:avLst>
          </a:prstGeom>
          <a:solidFill>
            <a:srgbClr val="4B9A62"/>
          </a:solidFill>
          <a:ln>
            <a:solidFill>
              <a:srgbClr val="4B9A62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STEP3 無料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842248" y="2907792"/>
            <a:ext cx="274320" cy="274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9208008" y="1645920"/>
            <a:ext cx="2423160" cy="2971800"/>
          </a:xfrm>
          <a:prstGeom prst="roundRect">
            <a:avLst>
              <a:gd name="adj" fmla="val 301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latin typeface="Yu Gothic" pitchFamily="34" charset="0"/>
                <a:ea typeface="Yu Gothic" pitchFamily="34" charset="-122"/>
                <a:cs typeface="Yu Gothic" pitchFamily="34" charset="-120"/>
              </a:rPr>
              <a:t>STEP4 </a:t>
            </a:r>
            <a:r>
              <a:rPr lang="ja-JP" altLang="en-US" sz="1450" b="1" dirty="0">
                <a:latin typeface="Yu Gothic" pitchFamily="34" charset="0"/>
                <a:ea typeface="Yu Gothic" pitchFamily="34" charset="-122"/>
                <a:cs typeface="Yu Gothic" pitchFamily="34" charset="-120"/>
              </a:rPr>
              <a:t> 無料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ZOOM／アバター面談</a:t>
            </a:r>
            <a:endParaRPr lang="en-US" sz="145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専門家</a:t>
            </a:r>
            <a:r>
              <a:rPr lang="ja-JP" altLang="en-US" sz="14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アバター</a:t>
            </a:r>
            <a:r>
              <a:rPr lang="en-US" sz="145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と個別検討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914400" y="5230368"/>
            <a:ext cx="10332720" cy="71323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最初から面談を勧めるのではなく、まずは本人が無料で整理できる導線を用意。</a:t>
            </a:r>
            <a:endParaRPr lang="en-US" sz="1700" b="1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詳細検討を希望する方だけ、専門家面談へ進みます。</a:t>
            </a:r>
            <a:endParaRPr lang="en-US" sz="1700" b="1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E77AA81-489A-3FCA-C4A8-53C2BBEE56C2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9CAC646-EFB2-D2C0-5DF2-9D7787DD15A3}"/>
              </a:ext>
            </a:extLst>
          </p:cNvPr>
          <p:cNvSpPr/>
          <p:nvPr/>
        </p:nvSpPr>
        <p:spPr>
          <a:xfrm>
            <a:off x="10432745" y="975103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63B4D108-900F-5778-EA7B-26958A4ED967}"/>
              </a:ext>
            </a:extLst>
          </p:cNvPr>
          <p:cNvSpPr/>
          <p:nvPr/>
        </p:nvSpPr>
        <p:spPr>
          <a:xfrm>
            <a:off x="9724085" y="1950918"/>
            <a:ext cx="1417320" cy="316794"/>
          </a:xfrm>
          <a:prstGeom prst="roundRect">
            <a:avLst>
              <a:gd name="adj" fmla="val 21053"/>
            </a:avLst>
          </a:prstGeom>
          <a:solidFill>
            <a:srgbClr val="4B9A62"/>
          </a:solidFill>
          <a:ln>
            <a:solidFill>
              <a:srgbClr val="4B9A62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STEP4 </a:t>
            </a:r>
            <a:r>
              <a:rPr lang="en-US" sz="1400" b="1" dirty="0" err="1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2EAEF03-7A25-9797-B152-C2B1ABD39238}"/>
              </a:ext>
            </a:extLst>
          </p:cNvPr>
          <p:cNvSpPr/>
          <p:nvPr/>
        </p:nvSpPr>
        <p:spPr>
          <a:xfrm>
            <a:off x="446204" y="1974727"/>
            <a:ext cx="11086232" cy="39509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差別化ポイント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AI任せにしない。専門家任せにも</a:t>
            </a:r>
            <a:r>
              <a:rPr lang="ja-JP" alt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し</a:t>
            </a: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ない</a:t>
            </a: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10881360" cy="6858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4D5B6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一般的な相談は「申し込むまで」が重く、テーマもキャリアか家計のどちらかに偏りがちです</a:t>
            </a:r>
            <a:r>
              <a:rPr lang="en-US" sz="1700" b="1" dirty="0">
                <a:solidFill>
                  <a:srgbClr val="4D5B6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</a:p>
          <a:p>
            <a:pPr marL="0" indent="0">
              <a:buNone/>
            </a:pPr>
            <a:r>
              <a:rPr lang="en-US" sz="1700" b="1" dirty="0" err="1">
                <a:solidFill>
                  <a:srgbClr val="4D5B6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本サービスは、無料アンケートと生成AIで入口を軽くし、必要な場面で人の専門性を加えます</a:t>
            </a:r>
            <a:r>
              <a:rPr lang="en-US" sz="1700" b="1" dirty="0">
                <a:solidFill>
                  <a:srgbClr val="4D5B6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700" b="1" dirty="0"/>
          </a:p>
        </p:txBody>
      </p:sp>
      <p:sp>
        <p:nvSpPr>
          <p:cNvPr id="8" name="Text 6"/>
          <p:cNvSpPr/>
          <p:nvPr/>
        </p:nvSpPr>
        <p:spPr>
          <a:xfrm>
            <a:off x="960120" y="2249424"/>
            <a:ext cx="10149840" cy="457200"/>
          </a:xfrm>
          <a:prstGeom prst="roundRect">
            <a:avLst>
              <a:gd name="adj" fmla="val 16000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キャリア × AFP　｜　仕事・生活設計・お金を同時に整理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2935224"/>
            <a:ext cx="1014984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3段階の無料導線　｜　5択式・記述式・キャッシュフロー表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60120" y="3621024"/>
            <a:ext cx="10149840" cy="457200"/>
          </a:xfrm>
          <a:prstGeom prst="roundRect">
            <a:avLst>
              <a:gd name="adj" fmla="val 16000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参加しやすい　｜　無料で試せるため社員の心理的負担が少ない</a:t>
            </a:r>
            <a:endParaRPr lang="en-US" sz="1600" b="1" dirty="0"/>
          </a:p>
        </p:txBody>
      </p:sp>
      <p:sp>
        <p:nvSpPr>
          <p:cNvPr id="11" name="Text 9"/>
          <p:cNvSpPr/>
          <p:nvPr/>
        </p:nvSpPr>
        <p:spPr>
          <a:xfrm>
            <a:off x="960120" y="4306824"/>
            <a:ext cx="1014984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面談の選択肢　｜　ZOOM・アバター面談で顔出し抵抗にも配慮</a:t>
            </a:r>
            <a:endParaRPr lang="en-US" sz="1600" b="1" dirty="0"/>
          </a:p>
        </p:txBody>
      </p:sp>
      <p:sp>
        <p:nvSpPr>
          <p:cNvPr id="12" name="Text 10"/>
          <p:cNvSpPr/>
          <p:nvPr/>
        </p:nvSpPr>
        <p:spPr>
          <a:xfrm>
            <a:off x="960120" y="4992624"/>
            <a:ext cx="10149840" cy="457200"/>
          </a:xfrm>
          <a:prstGeom prst="roundRect">
            <a:avLst>
              <a:gd name="adj" fmla="val 16000"/>
            </a:avLst>
          </a:prstGeom>
          <a:solidFill>
            <a:srgbClr val="EEF6FA"/>
          </a:solidFill>
          <a:ln>
            <a:solidFill>
              <a:srgbClr val="D1E0E8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AIで事前整理　｜　面談前に論点がまとまり時間を有効活用</a:t>
            </a:r>
            <a:endParaRPr lang="en-US" sz="1600" b="1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0C444BC-336F-EEF4-C422-6D274EF97BFE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974602-D8FF-91EE-1E1A-AC8F7F3AEEBB}"/>
              </a:ext>
            </a:extLst>
          </p:cNvPr>
          <p:cNvSpPr/>
          <p:nvPr/>
        </p:nvSpPr>
        <p:spPr>
          <a:xfrm>
            <a:off x="10432745" y="975103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提供者プロフィール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キャリア支援・家計相談・IT活用をつなぐ実務型サポート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731520" y="1691640"/>
            <a:ext cx="3246120" cy="3520440"/>
          </a:xfrm>
          <a:prstGeom prst="roundRect">
            <a:avLst>
              <a:gd name="adj" fmla="val 225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</a:p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キャリアコンサルタント（国家資格）</a:t>
            </a:r>
            <a:endParaRPr lang="en-US" dirty="0"/>
          </a:p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システム営業、地方自治体での就労支援・求人開拓支援・自立相談支援等の実務経験をもとに、現場目線で整理します。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2057400" y="1874520"/>
            <a:ext cx="548640" cy="347472"/>
          </a:xfrm>
          <a:prstGeom prst="roundRect">
            <a:avLst>
              <a:gd name="adj" fmla="val 21053"/>
            </a:avLst>
          </a:prstGeom>
          <a:solidFill>
            <a:srgbClr val="2B6F9F"/>
          </a:solidFill>
          <a:ln>
            <a:solidFill>
              <a:srgbClr val="2B6F9F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480560" y="1691640"/>
            <a:ext cx="3246120" cy="3520440"/>
          </a:xfrm>
          <a:prstGeom prst="roundRect">
            <a:avLst>
              <a:gd name="adj" fmla="val 2254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</a:p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AFP（ファイナンシャル・プランナー）</a:t>
            </a:r>
            <a:endParaRPr lang="en-US" dirty="0"/>
          </a:p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収入・支出・資産・負債・保険・教育・老後などを、ライフプランとキャッシュフロー表で見える化します。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806440" y="1874520"/>
            <a:ext cx="548640" cy="347472"/>
          </a:xfrm>
          <a:prstGeom prst="roundRect">
            <a:avLst>
              <a:gd name="adj" fmla="val 21053"/>
            </a:avLst>
          </a:prstGeom>
          <a:solidFill>
            <a:srgbClr val="4B9A62"/>
          </a:solidFill>
          <a:ln>
            <a:solidFill>
              <a:srgbClr val="4B9A62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229600" y="1691640"/>
            <a:ext cx="3246120" cy="3520440"/>
          </a:xfrm>
          <a:prstGeom prst="roundRect">
            <a:avLst>
              <a:gd name="adj" fmla="val 225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</a:p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生成AI × 人的専門性の融合</a:t>
            </a:r>
            <a:endParaRPr lang="en-US" dirty="0"/>
          </a:p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AIの速さと、専門家の対話力を組み合わせます。AI診断で論点を整理し、必要な方だけ個別面談で深めます。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9555480" y="1874520"/>
            <a:ext cx="548640" cy="347472"/>
          </a:xfrm>
          <a:prstGeom prst="roundRect">
            <a:avLst>
              <a:gd name="adj" fmla="val 21053"/>
            </a:avLst>
          </a:prstGeom>
          <a:solidFill>
            <a:srgbClr val="E88931"/>
          </a:solidFill>
          <a:ln>
            <a:solidFill>
              <a:srgbClr val="E88931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7549639-0F92-F57F-982F-C2BE111809D7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2C54030-164D-1012-DE16-365515E91B2B}"/>
              </a:ext>
            </a:extLst>
          </p:cNvPr>
          <p:cNvSpPr/>
          <p:nvPr/>
        </p:nvSpPr>
        <p:spPr>
          <a:xfrm>
            <a:off x="10432745" y="975103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1E47A4E-F88A-23E5-BD72-C15319E257F5}"/>
              </a:ext>
            </a:extLst>
          </p:cNvPr>
          <p:cNvSpPr/>
          <p:nvPr/>
        </p:nvSpPr>
        <p:spPr>
          <a:xfrm>
            <a:off x="601884" y="1342663"/>
            <a:ext cx="11111696" cy="4988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導入スケジュール・費用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ホームページから無料利用へ。相談希望者だけ有償対応。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914400" y="1508760"/>
            <a:ext cx="102870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　Phase 1：無料公開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ホームページ上で簡易アンケートと記述式アンケートを案内。利用者は生成AIで自己診断します。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14400" y="2743200"/>
            <a:ext cx="102870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　Phase 2：詳細検討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希望者は基本情報を準備し、ライフプラン・キャッシュフロー表で将来資金を見える化します。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14400" y="3977640"/>
            <a:ext cx="10287000" cy="777240"/>
          </a:xfrm>
          <a:prstGeom prst="roundRect">
            <a:avLst>
              <a:gd name="adj" fmla="val 9412"/>
            </a:avLst>
          </a:prstGeom>
          <a:solidFill>
            <a:srgbClr val="FFF4E8"/>
          </a:solidFill>
          <a:ln>
            <a:solidFill>
              <a:srgbClr val="E8CDA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　Phase 3：</a:t>
            </a:r>
            <a:r>
              <a:rPr lang="ja-JP" alt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</a:t>
            </a:r>
            <a:r>
              <a:rPr lang="en-US" sz="155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面談</a:t>
            </a:r>
            <a:r>
              <a:rPr lang="ja-JP" alt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</a:t>
            </a:r>
            <a:endParaRPr lang="en-US" altLang="ja-JP" sz="155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>
              <a:buNone/>
            </a:pPr>
            <a:r>
              <a:rPr lang="en-US" sz="155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さらに深く検討したい方に、ZOOM面談またはアバター面談を提供します</a:t>
            </a:r>
            <a:r>
              <a:rPr lang="en-US" sz="155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05840" y="5440680"/>
            <a:ext cx="10149840" cy="658368"/>
          </a:xfrm>
          <a:prstGeom prst="roundRect">
            <a:avLst>
              <a:gd name="adj" fmla="val 11111"/>
            </a:avLst>
          </a:prstGeom>
          <a:solidFill>
            <a:srgbClr val="FFF8EF"/>
          </a:solidFill>
          <a:ln>
            <a:solidFill>
              <a:srgbClr val="E8CDA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費用感：アンケート利用・AI自己診断・基本情報がある場合の表作成まで無料。有償は</a:t>
            </a:r>
            <a:r>
              <a:rPr lang="ja-JP" alt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企業の</a:t>
            </a:r>
            <a:r>
              <a:rPr lang="en-US" sz="16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個別面談・継続支援のみです</a:t>
            </a: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6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A7E951C-CBFC-1B32-7E5B-0E5D42D45BF4}"/>
              </a:ext>
            </a:extLst>
          </p:cNvPr>
          <p:cNvSpPr/>
          <p:nvPr/>
        </p:nvSpPr>
        <p:spPr>
          <a:xfrm>
            <a:off x="10458871" y="165424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6B54C0A-363D-0689-2FB2-A1C23F8C0990}"/>
              </a:ext>
            </a:extLst>
          </p:cNvPr>
          <p:cNvSpPr/>
          <p:nvPr/>
        </p:nvSpPr>
        <p:spPr>
          <a:xfrm>
            <a:off x="10458871" y="822960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よくある質問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ホームページ利用者・企業担当者が気になる点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79120" y="1688318"/>
            <a:ext cx="3429000" cy="1691640"/>
          </a:xfrm>
          <a:prstGeom prst="roundRect">
            <a:avLst>
              <a:gd name="adj" fmla="val 43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Q1 個人情報・機密情報の扱いは？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入力内容は本人管理を前提とし、生成AIへ入れる情報は慎重に扱うよう案内します。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19600" y="1688318"/>
            <a:ext cx="3429000" cy="1691640"/>
          </a:xfrm>
          <a:prstGeom prst="roundRect">
            <a:avLst>
              <a:gd name="adj" fmla="val 43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Q2 会社導入では参加は強制ですか？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任意参加を基本にします。無料のセルフチェックとして案内し、面談へ誘導しすぎない設計です。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60080" y="1688318"/>
            <a:ext cx="3429000" cy="1691640"/>
          </a:xfrm>
          <a:prstGeom prst="roundRect">
            <a:avLst>
              <a:gd name="adj" fmla="val 43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Q3 業種を問わず使えますか？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中小企業経営者、管理職、一般社員など、仕事と生活設計を整理したい方全般に利用できます</a:t>
            </a:r>
            <a:r>
              <a:rPr lang="en-US" sz="124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240" dirty="0"/>
          </a:p>
        </p:txBody>
      </p:sp>
      <p:sp>
        <p:nvSpPr>
          <p:cNvPr id="10" name="Text 8"/>
          <p:cNvSpPr/>
          <p:nvPr/>
        </p:nvSpPr>
        <p:spPr>
          <a:xfrm>
            <a:off x="2481072" y="4202918"/>
            <a:ext cx="3429000" cy="1691640"/>
          </a:xfrm>
          <a:prstGeom prst="roundRect">
            <a:avLst>
              <a:gd name="adj" fmla="val 43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Q4 無料だけで完結できますか？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利用者自身が生成AIへ回答を入力し、診断結果をもとに自分で検討して完了できます。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321552" y="4202918"/>
            <a:ext cx="3429000" cy="1691640"/>
          </a:xfrm>
          <a:prstGeom prst="roundRect">
            <a:avLst>
              <a:gd name="adj" fmla="val 43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Q5 </a:t>
            </a:r>
            <a:r>
              <a:rPr lang="en-US" sz="14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有償面談はどんな時に使いますか</a:t>
            </a: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？</a:t>
            </a:r>
            <a:r>
              <a:rPr lang="ja-JP" alt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</a:t>
            </a:r>
            <a:endParaRPr lang="en-US" altLang="ja-JP" sz="1400" b="1" dirty="0">
              <a:solidFill>
                <a:srgbClr val="0E2433"/>
              </a:solidFill>
              <a:latin typeface="Yu Gothic" pitchFamily="34" charset="0"/>
              <a:ea typeface="Yu Gothic" pitchFamily="34" charset="-122"/>
              <a:cs typeface="Yu Gothic" pitchFamily="34" charset="-120"/>
            </a:endParaRPr>
          </a:p>
          <a:p>
            <a:pPr marL="0" indent="0">
              <a:buNone/>
            </a:pPr>
            <a:r>
              <a:rPr lang="ja-JP" alt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　当面無償！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複数の課題が絡む時、判断に迷う時、家計・働き方を一緒に整理したい時に利用できます</a:t>
            </a:r>
            <a:r>
              <a:rPr lang="en-US" sz="124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24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97D334D-2602-CB02-696F-69F5332F1306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DB92ECC-B2C4-B9A0-09D0-79D38215F7F4}"/>
              </a:ext>
            </a:extLst>
          </p:cNvPr>
          <p:cNvSpPr/>
          <p:nvPr/>
        </p:nvSpPr>
        <p:spPr>
          <a:xfrm>
            <a:off x="10432745" y="935646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期待効果の可視化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2920" y="74980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無料セルフ診断が、相談の第一歩を軽くする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685800" y="1536192"/>
            <a:ext cx="2331720" cy="3291840"/>
          </a:xfrm>
          <a:prstGeom prst="roundRect">
            <a:avLst>
              <a:gd name="adj" fmla="val 313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82問</a:t>
            </a:r>
            <a:endParaRPr lang="en-US" sz="24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5択式チェック</a:t>
            </a:r>
            <a:endParaRPr lang="en-US" sz="200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キャリア42問＋FP40問で、仕事とお金の状態を広く確認します。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3538728" y="1554480"/>
            <a:ext cx="2331720" cy="3291840"/>
          </a:xfrm>
          <a:prstGeom prst="roundRect">
            <a:avLst>
              <a:gd name="adj" fmla="val 313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38問</a:t>
            </a:r>
            <a:endParaRPr lang="en-US" sz="24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記述式アンケート</a:t>
            </a:r>
            <a:endParaRPr lang="en-US" sz="200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人生観・理想の生活・現在の課題・家族・不安を文章で整理します。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391656" y="1554480"/>
            <a:ext cx="2331720" cy="3291840"/>
          </a:xfrm>
          <a:prstGeom prst="roundRect">
            <a:avLst>
              <a:gd name="adj" fmla="val 313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100歳</a:t>
            </a:r>
            <a:endParaRPr lang="en-US" sz="24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キャッシュフロー</a:t>
            </a:r>
            <a:endParaRPr lang="en-US" sz="200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基本情報が整えば、長期の収支見通しを表で確認できます。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9174480" y="1554480"/>
            <a:ext cx="2331720" cy="3291840"/>
          </a:xfrm>
          <a:prstGeom prst="roundRect">
            <a:avLst>
              <a:gd name="adj" fmla="val 313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893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0円</a:t>
            </a:r>
            <a:endParaRPr lang="en-US" sz="24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E8893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無料で開始</a:t>
            </a:r>
            <a:endParaRPr lang="en-US" sz="2000" dirty="0"/>
          </a:p>
          <a:p>
            <a:pPr marL="0" indent="0" algn="ctr">
              <a:buNone/>
            </a:pP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E8893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アンケート、AI自己診断、基本情報がある場合の表作成まで無料で試せます。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60120" y="5394960"/>
            <a:ext cx="10241280" cy="59436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「いきなり相談」ではなく「まず自分で整理」。その後、必要な方だけ専門家面談へ進むため、利用者にも企業にも導入しやすい仕組みです。</a:t>
            </a:r>
            <a:endParaRPr lang="en-US" sz="1700" b="1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CA073C7-4BD9-678E-3781-667A9C706F79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EDEAE99-A267-AB92-382B-F4A2CAE336B1}"/>
              </a:ext>
            </a:extLst>
          </p:cNvPr>
          <p:cNvSpPr/>
          <p:nvPr/>
        </p:nvSpPr>
        <p:spPr>
          <a:xfrm>
            <a:off x="10432745" y="926501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115772-C8C8-369D-7D37-1924CDF113A9}"/>
              </a:ext>
            </a:extLst>
          </p:cNvPr>
          <p:cNvSpPr/>
          <p:nvPr/>
        </p:nvSpPr>
        <p:spPr>
          <a:xfrm>
            <a:off x="416689" y="1585732"/>
            <a:ext cx="7153154" cy="44446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B6F9F"/>
          </a:solidFill>
          <a:ln w="12700">
            <a:solidFill>
              <a:srgbClr val="2B6F9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153B5A"/>
          </a:solidFill>
          <a:ln w="12700">
            <a:solidFill>
              <a:srgbClr val="153B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320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B6F9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ホームページ掲載文の方向性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59" y="581570"/>
            <a:ext cx="6537380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あなたのこれからを</a:t>
            </a: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、</a:t>
            </a:r>
          </a:p>
          <a:p>
            <a:pPr marL="0" indent="0">
              <a:buNone/>
            </a:pPr>
            <a:r>
              <a:rPr lang="en-US" sz="25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仕事とお金の両面から見える化します</a:t>
            </a:r>
            <a:r>
              <a:rPr lang="en-US" sz="25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8778240" y="6711696"/>
            <a:ext cx="28346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r">
              <a:buNone/>
            </a:pPr>
            <a:r>
              <a:rPr lang="en-US" sz="700" dirty="0">
                <a:solidFill>
                  <a:srgbClr val="D7E7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 × Life Plan Support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914400" y="1705877"/>
            <a:ext cx="6354501" cy="685800"/>
          </a:xfrm>
          <a:prstGeom prst="roundRect">
            <a:avLst>
              <a:gd name="adj" fmla="val 10667"/>
            </a:avLst>
          </a:prstGeom>
          <a:solidFill>
            <a:srgbClr val="EEF6FA"/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まずはセルフチェック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5択式アンケートで、仕事・家計・将来不安の現在地を確認します。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399" y="2761488"/>
            <a:ext cx="6354501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次に記述式で深掘り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言葉にしにくい不安や希望を文章にし、生成AIで整理します。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3858768"/>
            <a:ext cx="6354501" cy="685800"/>
          </a:xfrm>
          <a:prstGeom prst="roundRect">
            <a:avLst>
              <a:gd name="adj" fmla="val 10667"/>
            </a:avLst>
          </a:prstGeom>
          <a:solidFill>
            <a:srgbClr val="EEF6FA"/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必要ならキャッシュフローへ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基本情報をもとに、将来のお金の流れを表で見える化します。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4956047"/>
            <a:ext cx="6354501" cy="912317"/>
          </a:xfrm>
          <a:prstGeom prst="roundRect">
            <a:avLst>
              <a:gd name="adj" fmla="val 10256"/>
            </a:avLst>
          </a:prstGeom>
          <a:solidFill>
            <a:srgbClr val="EEF6FA"/>
          </a:solidFill>
          <a:ln>
            <a:solidFill>
              <a:srgbClr val="C8D9E1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さらに整理したい方には、ZOOM面談・アバター面談です</a:t>
            </a:r>
            <a:r>
              <a:rPr lang="en-US" sz="1700" b="1" dirty="0">
                <a:solidFill>
                  <a:srgbClr val="0E24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302929" y="6071847"/>
            <a:ext cx="5450122" cy="586258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4D5B6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参考：厚生労働省「セルフ・キャリアドック」／金融庁「ライフプランシミュレーター」／日本FP協会「便利ツールで家計をチェック」</a:t>
            </a:r>
            <a:endParaRPr lang="en-US" sz="1200" b="1" dirty="0"/>
          </a:p>
        </p:txBody>
      </p:sp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26489721-8C2E-F29D-A1AE-178C557A4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824" y="118872"/>
            <a:ext cx="4456176" cy="6684264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6CF9728-00FC-EC50-25DC-C4999F5B802E}"/>
              </a:ext>
            </a:extLst>
          </p:cNvPr>
          <p:cNvSpPr/>
          <p:nvPr/>
        </p:nvSpPr>
        <p:spPr>
          <a:xfrm>
            <a:off x="10432745" y="291879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個人向け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77D5AC5-93C6-D6D4-8087-ABA516E100A1}"/>
              </a:ext>
            </a:extLst>
          </p:cNvPr>
          <p:cNvSpPr/>
          <p:nvPr/>
        </p:nvSpPr>
        <p:spPr>
          <a:xfrm>
            <a:off x="10432745" y="924771"/>
            <a:ext cx="1458810" cy="59758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/>
              <a:t>企業向け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654</Words>
  <Application>Microsoft Office PowerPoint</Application>
  <PresentationFormat>ワイド画面</PresentationFormat>
  <Paragraphs>222</Paragraphs>
  <Slides>10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Mona Sans Semi Bold</vt:lpstr>
      <vt:lpstr>Yu Gothic</vt:lpstr>
      <vt:lpstr>Arial</vt:lpstr>
      <vt:lpstr>メイリオ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キャリア・ライフプラン AIセルフ診断サービス 提案資料</dc:title>
  <dc:subject>PptxGenJS Presentation</dc:subject>
  <dc:creator>OpenAI</dc:creator>
  <cp:lastModifiedBy>秀樹 前田</cp:lastModifiedBy>
  <cp:revision>4</cp:revision>
  <dcterms:created xsi:type="dcterms:W3CDTF">2026-05-10T06:34:28Z</dcterms:created>
  <dcterms:modified xsi:type="dcterms:W3CDTF">2026-08-30T00:09:43Z</dcterms:modified>
</cp:coreProperties>
</file>